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9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3" r:id="rId1"/>
  </p:sldMasterIdLst>
  <p:notesMasterIdLst>
    <p:notesMasterId r:id="rId28"/>
  </p:notesMasterIdLst>
  <p:handoutMasterIdLst>
    <p:handoutMasterId r:id="rId29"/>
  </p:handoutMasterIdLst>
  <p:sldIdLst>
    <p:sldId id="256" r:id="rId2"/>
    <p:sldId id="353" r:id="rId3"/>
    <p:sldId id="339" r:id="rId4"/>
    <p:sldId id="351" r:id="rId5"/>
    <p:sldId id="352" r:id="rId6"/>
    <p:sldId id="360" r:id="rId7"/>
    <p:sldId id="349" r:id="rId8"/>
    <p:sldId id="354" r:id="rId9"/>
    <p:sldId id="341" r:id="rId10"/>
    <p:sldId id="342" r:id="rId11"/>
    <p:sldId id="362" r:id="rId12"/>
    <p:sldId id="343" r:id="rId13"/>
    <p:sldId id="315" r:id="rId14"/>
    <p:sldId id="356" r:id="rId15"/>
    <p:sldId id="363" r:id="rId16"/>
    <p:sldId id="355" r:id="rId17"/>
    <p:sldId id="314" r:id="rId18"/>
    <p:sldId id="344" r:id="rId19"/>
    <p:sldId id="346" r:id="rId20"/>
    <p:sldId id="347" r:id="rId21"/>
    <p:sldId id="358" r:id="rId22"/>
    <p:sldId id="350" r:id="rId23"/>
    <p:sldId id="359" r:id="rId24"/>
    <p:sldId id="357" r:id="rId25"/>
    <p:sldId id="290" r:id="rId26"/>
    <p:sldId id="36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0"/>
  </p:normalViewPr>
  <p:slideViewPr>
    <p:cSldViewPr snapToGrid="0" snapToObjects="1">
      <p:cViewPr varScale="1">
        <p:scale>
          <a:sx n="97" d="100"/>
          <a:sy n="97" d="100"/>
        </p:scale>
        <p:origin x="154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F5C7E-48AB-2445-8D69-197B15B332AD}" type="datetimeFigureOut">
              <a:rPr lang="en-US" smtClean="0"/>
              <a:t>8/8/17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5C1B6-FFF5-3E42-A25E-A7C20B6BD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091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201F9-160E-AA47-960E-70606335BEB2}" type="datetimeFigureOut">
              <a:rPr lang="en-US" smtClean="0"/>
              <a:t>8/8/17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2D878-46A4-8641-987F-D490D544E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742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8266: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32-bit RISC CPU: </a:t>
            </a:r>
            <a:r>
              <a:rPr lang="en-US" dirty="0" err="1" smtClean="0"/>
              <a:t>Tensilica</a:t>
            </a:r>
            <a:r>
              <a:rPr lang="en-US" dirty="0" smtClean="0"/>
              <a:t> </a:t>
            </a:r>
            <a:r>
              <a:rPr lang="en-US" dirty="0" err="1" smtClean="0"/>
              <a:t>Xtensa</a:t>
            </a:r>
            <a:r>
              <a:rPr lang="en-US" dirty="0" smtClean="0"/>
              <a:t> LX106 running at 80 MHz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64 </a:t>
            </a:r>
            <a:r>
              <a:rPr lang="en-US" dirty="0" err="1" smtClean="0"/>
              <a:t>KiB</a:t>
            </a:r>
            <a:r>
              <a:rPr lang="en-US" dirty="0" smtClean="0"/>
              <a:t> of instruction RAM, 96 </a:t>
            </a:r>
            <a:r>
              <a:rPr lang="en-US" dirty="0" err="1" smtClean="0"/>
              <a:t>KiB</a:t>
            </a:r>
            <a:r>
              <a:rPr lang="en-US" dirty="0" smtClean="0"/>
              <a:t> of data RAM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Power: 15 mA if modem off, 50 </a:t>
            </a:r>
            <a:r>
              <a:rPr lang="mr-IN" dirty="0" smtClean="0"/>
              <a:t>–</a:t>
            </a:r>
            <a:r>
              <a:rPr lang="en-US" dirty="0" smtClean="0"/>
              <a:t> 170 mA when transmitting (http://</a:t>
            </a:r>
            <a:r>
              <a:rPr lang="en-US" dirty="0" err="1" smtClean="0"/>
              <a:t>bbs.espressif.com</a:t>
            </a:r>
            <a:r>
              <a:rPr lang="en-US" dirty="0" smtClean="0"/>
              <a:t>/</a:t>
            </a:r>
            <a:r>
              <a:rPr lang="en-US" dirty="0" err="1" smtClean="0"/>
              <a:t>viewtopic.php?t</a:t>
            </a:r>
            <a:r>
              <a:rPr lang="en-US" dirty="0" smtClean="0"/>
              <a:t>=133)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2D878-46A4-8641-987F-D490D544EF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6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© 2016 Jeff Fischer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7543-9AAE-4E9F-B28C-4FCCFD07D4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6003926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599"/>
            <a:ext cx="5562600" cy="6003927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49975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© 2017 Jeff Fischer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502395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502395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399"/>
            <a:ext cx="3886200" cy="4175125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4175124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7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© 2017 Jeff Fischer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599"/>
            <a:ext cx="1600200" cy="4860925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86092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dirty="0" smtClean="0"/>
              <a:t>© 2017 Jeff Fischer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199"/>
            <a:ext cx="8153400" cy="501332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ata-ken.or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eg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3200" y="224160"/>
            <a:ext cx="6477000" cy="18288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MicroPython </a:t>
            </a:r>
            <a:r>
              <a:rPr lang="en-US" dirty="0" err="1" smtClean="0">
                <a:latin typeface="+mn-lt"/>
              </a:rPr>
              <a:t>IoT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Hackathon</a:t>
            </a:r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297787"/>
            <a:ext cx="32375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Featuring the ESP8266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747611" y="3774905"/>
            <a:ext cx="1710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Jeff Fischer</a:t>
            </a:r>
          </a:p>
          <a:p>
            <a:r>
              <a:rPr lang="en-US" dirty="0" smtClean="0"/>
              <a:t>Daniel </a:t>
            </a:r>
            <a:r>
              <a:rPr lang="en-US" dirty="0" err="1" smtClean="0"/>
              <a:t>Mizyrycki</a:t>
            </a:r>
            <a:endParaRPr lang="en-US" dirty="0" smtClean="0"/>
          </a:p>
          <a:p>
            <a:r>
              <a:rPr lang="en-US" dirty="0" smtClean="0"/>
              <a:t>Robert </a:t>
            </a:r>
            <a:r>
              <a:rPr lang="en-US" dirty="0" err="1" smtClean="0"/>
              <a:t>Queenin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62300" y="6216134"/>
            <a:ext cx="3446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PyBay</a:t>
            </a:r>
            <a:r>
              <a:rPr lang="en-US" sz="2000" dirty="0" smtClean="0"/>
              <a:t> Conference August 2017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730" y="487087"/>
            <a:ext cx="2345055" cy="678322"/>
          </a:xfrm>
          <a:prstGeom prst="rect">
            <a:avLst/>
          </a:prstGeom>
        </p:spPr>
      </p:pic>
      <p:pic>
        <p:nvPicPr>
          <p:cNvPr id="15" name="Picture 14" descr="IMG_2465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1137" y="1651923"/>
            <a:ext cx="2386648" cy="1583676"/>
          </a:xfrm>
          <a:prstGeom prst="rect">
            <a:avLst/>
          </a:prstGeom>
        </p:spPr>
      </p:pic>
      <p:pic>
        <p:nvPicPr>
          <p:cNvPr id="9" name="Picture 8" descr="backroom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662" y="3774905"/>
            <a:ext cx="2772340" cy="177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0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2706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66" y="2059546"/>
            <a:ext cx="9108634" cy="4084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Tools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259" y="3475109"/>
            <a:ext cx="1044276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Multimeter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3622" y="2253820"/>
            <a:ext cx="1325303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Soldering Iron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47178" y="4737375"/>
            <a:ext cx="1399542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Wire Strippers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83931" y="3997306"/>
            <a:ext cx="1226618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Wire Cutters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15577" y="2253820"/>
            <a:ext cx="718967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Solder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75060" y="5289583"/>
            <a:ext cx="1223412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Needle-nose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Pliers</a:t>
            </a:r>
          </a:p>
        </p:txBody>
      </p:sp>
    </p:spTree>
    <p:extLst>
      <p:ext uri="{BB962C8B-B14F-4D97-AF65-F5344CB8AC3E}">
        <p14:creationId xmlns:p14="http://schemas.microsoft.com/office/powerpoint/2010/main" val="375418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Multi-testers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Measures Volts, Amps, and Ohms (resistance)</a:t>
            </a:r>
          </a:p>
          <a:p>
            <a:r>
              <a:rPr lang="en-US" dirty="0" smtClean="0"/>
              <a:t>Digital and analog flavors</a:t>
            </a:r>
          </a:p>
          <a:p>
            <a:r>
              <a:rPr lang="en-US" dirty="0" smtClean="0"/>
              <a:t>Analog may require manually setting the range</a:t>
            </a:r>
          </a:p>
          <a:p>
            <a:r>
              <a:rPr lang="en-US" dirty="0" smtClean="0"/>
              <a:t>Use resistance to check continuity:</a:t>
            </a:r>
          </a:p>
          <a:p>
            <a:pPr marL="365760" lvl="1" indent="0">
              <a:buNone/>
            </a:pPr>
            <a:r>
              <a:rPr lang="en-US" dirty="0" smtClean="0"/>
              <a:t>0 Ohms = Connection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pic>
        <p:nvPicPr>
          <p:cNvPr id="5" name="Picture 4" descr="FullSizeRender (1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6999" y="1469577"/>
            <a:ext cx="3513578" cy="453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2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pic>
        <p:nvPicPr>
          <p:cNvPr id="5" name="Picture 4" descr="FullSizeRender (3)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36" y="2435261"/>
            <a:ext cx="4255728" cy="30204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33801" y="2435261"/>
            <a:ext cx="4255728" cy="3020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837378" y="5283775"/>
            <a:ext cx="3886846" cy="0"/>
          </a:xfrm>
          <a:prstGeom prst="line">
            <a:avLst/>
          </a:prstGeom>
          <a:ln w="3175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837378" y="4951425"/>
            <a:ext cx="3886846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837378" y="2934865"/>
            <a:ext cx="3886846" cy="0"/>
          </a:xfrm>
          <a:prstGeom prst="line">
            <a:avLst/>
          </a:prstGeom>
          <a:ln w="3175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37378" y="2602515"/>
            <a:ext cx="3886846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669874" y="2922450"/>
            <a:ext cx="326181" cy="1803270"/>
            <a:chOff x="4669874" y="2905780"/>
            <a:chExt cx="326181" cy="180327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69874" y="2905780"/>
              <a:ext cx="3261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30</a:t>
              </a:r>
              <a:endParaRPr lang="en-US" sz="10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49648" y="2922450"/>
            <a:ext cx="326181" cy="1803270"/>
            <a:chOff x="4669874" y="2905780"/>
            <a:chExt cx="326181" cy="180327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69874" y="2905780"/>
              <a:ext cx="3261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29</a:t>
              </a:r>
              <a:endParaRPr lang="en-US" sz="10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257045" y="2922450"/>
            <a:ext cx="290802" cy="1803270"/>
            <a:chOff x="4669874" y="2905780"/>
            <a:chExt cx="290802" cy="180327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69874" y="2905780"/>
              <a:ext cx="290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 </a:t>
              </a:r>
              <a:r>
                <a:rPr lang="en-US" sz="1000" dirty="0" smtClean="0"/>
                <a:t>2</a:t>
              </a:r>
              <a:endParaRPr lang="en-US" sz="10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436819" y="2922450"/>
            <a:ext cx="290802" cy="1803270"/>
            <a:chOff x="4669874" y="2905780"/>
            <a:chExt cx="290802" cy="180327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837378" y="310240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834673" y="4049790"/>
              <a:ext cx="0" cy="65926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4669874" y="2905780"/>
              <a:ext cx="290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 1</a:t>
              </a:r>
              <a:endParaRPr lang="en-US" sz="100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550145" y="3491735"/>
            <a:ext cx="649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. . .</a:t>
            </a:r>
            <a:endParaRPr lang="en-US" sz="3000" dirty="0"/>
          </a:p>
        </p:txBody>
      </p:sp>
      <p:sp>
        <p:nvSpPr>
          <p:cNvPr id="45" name="TextBox 44"/>
          <p:cNvSpPr txBox="1"/>
          <p:nvPr/>
        </p:nvSpPr>
        <p:spPr>
          <a:xfrm>
            <a:off x="106636" y="1958390"/>
            <a:ext cx="69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760596" y="1958390"/>
            <a:ext cx="212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Electrical Connections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749199" y="5764062"/>
            <a:ext cx="1246856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Use for GND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3257232" y="5283775"/>
            <a:ext cx="627685" cy="480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834673" y="5283775"/>
            <a:ext cx="341156" cy="480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6932717" y="2914290"/>
            <a:ext cx="1382492" cy="1803270"/>
            <a:chOff x="6806695" y="2923985"/>
            <a:chExt cx="1382492" cy="1803270"/>
          </a:xfrm>
        </p:grpSpPr>
        <p:grpSp>
          <p:nvGrpSpPr>
            <p:cNvPr id="74" name="Group 73"/>
            <p:cNvGrpSpPr/>
            <p:nvPr/>
          </p:nvGrpSpPr>
          <p:grpSpPr>
            <a:xfrm>
              <a:off x="7920239" y="2923985"/>
              <a:ext cx="184666" cy="1803270"/>
              <a:chOff x="4669874" y="2905780"/>
              <a:chExt cx="184666" cy="1803270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>
                <a:off x="4837378" y="3102400"/>
                <a:ext cx="0" cy="6592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4834673" y="4049790"/>
                <a:ext cx="0" cy="6592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4669874" y="2905780"/>
                <a:ext cx="1846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 </a:t>
                </a: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6806695" y="3511125"/>
              <a:ext cx="1382492" cy="71589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Board</a:t>
              </a:r>
              <a:endParaRPr lang="en-US" dirty="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6884981" y="3568526"/>
              <a:ext cx="107136" cy="605552"/>
              <a:chOff x="6884981" y="3565039"/>
              <a:chExt cx="107136" cy="605552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033014" y="3568526"/>
              <a:ext cx="107136" cy="605552"/>
              <a:chOff x="6884981" y="3565039"/>
              <a:chExt cx="107136" cy="605552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7803409" y="3568526"/>
              <a:ext cx="107136" cy="605552"/>
              <a:chOff x="6884981" y="3565039"/>
              <a:chExt cx="107136" cy="605552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7573802" y="3568526"/>
              <a:ext cx="107136" cy="605552"/>
              <a:chOff x="6884981" y="3565039"/>
              <a:chExt cx="107136" cy="605552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7344195" y="3568526"/>
              <a:ext cx="107136" cy="605552"/>
              <a:chOff x="6884981" y="3565039"/>
              <a:chExt cx="107136" cy="605552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7114588" y="3568526"/>
              <a:ext cx="107136" cy="605552"/>
              <a:chOff x="6884981" y="3565039"/>
              <a:chExt cx="107136" cy="605552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6884981" y="3565039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884981" y="4078874"/>
                <a:ext cx="107136" cy="9171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3" name="TextBox 72"/>
          <p:cNvSpPr txBox="1"/>
          <p:nvPr/>
        </p:nvSpPr>
        <p:spPr>
          <a:xfrm>
            <a:off x="3702167" y="1789113"/>
            <a:ext cx="1320394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Use for Power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3531589" y="2122228"/>
            <a:ext cx="341156" cy="480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4785359" y="2127669"/>
            <a:ext cx="390470" cy="4027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6278474" y="5608735"/>
            <a:ext cx="2036735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Use for pin connections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7529246" y="4546955"/>
            <a:ext cx="629790" cy="1061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636244" y="2973593"/>
            <a:ext cx="2554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</a:t>
            </a:r>
          </a:p>
          <a:p>
            <a:r>
              <a:rPr lang="en-US" sz="1000" dirty="0" smtClean="0"/>
              <a:t>b</a:t>
            </a:r>
          </a:p>
          <a:p>
            <a:r>
              <a:rPr lang="en-US" sz="1000" dirty="0" smtClean="0"/>
              <a:t>c</a:t>
            </a:r>
          </a:p>
          <a:p>
            <a:r>
              <a:rPr lang="en-US" sz="1000" dirty="0" smtClean="0"/>
              <a:t>d</a:t>
            </a:r>
          </a:p>
          <a:p>
            <a:r>
              <a:rPr lang="en-US" sz="1000" dirty="0" smtClean="0"/>
              <a:t>e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8634526" y="3942210"/>
            <a:ext cx="2682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</a:t>
            </a:r>
          </a:p>
          <a:p>
            <a:r>
              <a:rPr lang="en-US" sz="1000" dirty="0" smtClean="0"/>
              <a:t>g</a:t>
            </a:r>
          </a:p>
          <a:p>
            <a:r>
              <a:rPr lang="en-US" sz="1000" dirty="0" smtClean="0"/>
              <a:t>h</a:t>
            </a:r>
          </a:p>
          <a:p>
            <a:r>
              <a:rPr lang="en-US" sz="1000" dirty="0" smtClean="0"/>
              <a:t>i</a:t>
            </a:r>
          </a:p>
          <a:p>
            <a:r>
              <a:rPr lang="en-US" sz="1000" dirty="0">
                <a:latin typeface="Arial"/>
                <a:cs typeface="Arial"/>
              </a:rPr>
              <a:t>j</a:t>
            </a:r>
            <a:endParaRPr lang="en-US" sz="1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35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472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196" y="1641914"/>
            <a:ext cx="7017811" cy="4262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with Adafruit Feather HUZZAH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19275" y="5536306"/>
            <a:ext cx="979755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TSL2591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</a:t>
            </a:r>
            <a:r>
              <a:rPr lang="en-US" sz="1600" dirty="0" smtClean="0">
                <a:solidFill>
                  <a:srgbClr val="FF0000"/>
                </a:solidFill>
              </a:rPr>
              <a:t>ux sensor</a:t>
            </a:r>
          </a:p>
          <a:p>
            <a:r>
              <a:rPr lang="en-US" sz="1600" dirty="0">
                <a:solidFill>
                  <a:srgbClr val="FF0000"/>
                </a:solidFill>
              </a:rPr>
              <a:t>b</a:t>
            </a:r>
            <a:r>
              <a:rPr lang="en-US" sz="1600" dirty="0" smtClean="0">
                <a:solidFill>
                  <a:srgbClr val="FF0000"/>
                </a:solidFill>
              </a:rPr>
              <a:t>reakout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board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847" y="3060155"/>
            <a:ext cx="1292842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Lithium </a:t>
            </a:r>
            <a:r>
              <a:rPr lang="en-US" sz="1600" dirty="0" smtClean="0">
                <a:solidFill>
                  <a:srgbClr val="FF0000"/>
                </a:solidFill>
              </a:rPr>
              <a:t>Ion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Polymer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Battery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3.7v 350mAh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6474" y="3260209"/>
            <a:ext cx="1177526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MicroUSB to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USB cable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16735" y="1933754"/>
            <a:ext cx="1844876" cy="33855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½ Size breadboard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61611" y="5388736"/>
            <a:ext cx="2304437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Adafruit Feather HUZZAH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ESP8266 breakout board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6461611" y="4337427"/>
            <a:ext cx="757776" cy="10513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0"/>
          </p:cNvCxnSpPr>
          <p:nvPr/>
        </p:nvCxnSpPr>
        <p:spPr>
          <a:xfrm flipH="1" flipV="1">
            <a:off x="3331494" y="4137373"/>
            <a:ext cx="77659" cy="13989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58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MQTT Setup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24733" y="3858093"/>
            <a:ext cx="1844106" cy="863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381" y="2659926"/>
            <a:ext cx="744800" cy="6384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3400" y="1857157"/>
            <a:ext cx="2916940" cy="333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64832" y="4673608"/>
            <a:ext cx="2026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ESP8266 breakout board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200772" y="2159735"/>
            <a:ext cx="1622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TSL2591 Lux Sensor</a:t>
            </a:r>
          </a:p>
          <a:p>
            <a:pPr algn="ctr"/>
            <a:r>
              <a:rPr lang="en-US" sz="1400" dirty="0"/>
              <a:t>b</a:t>
            </a:r>
            <a:r>
              <a:rPr lang="en-US" sz="1400" dirty="0" smtClean="0"/>
              <a:t>reakout board</a:t>
            </a:r>
            <a:endParaRPr lang="en-US" sz="1400" dirty="0"/>
          </a:p>
        </p:txBody>
      </p: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2003781" y="3298359"/>
            <a:ext cx="0" cy="55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67841" y="3415536"/>
            <a:ext cx="709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I2C Bus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9176" y="4313396"/>
            <a:ext cx="707270" cy="155352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901931" y="2328545"/>
            <a:ext cx="1314262" cy="141467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Participant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Laptop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79785" y="3346620"/>
            <a:ext cx="928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MicroPython</a:t>
            </a:r>
            <a:endParaRPr lang="en-US" sz="1200" dirty="0" smtClean="0"/>
          </a:p>
          <a:p>
            <a:r>
              <a:rPr lang="en-US" sz="1200" dirty="0" smtClean="0"/>
              <a:t>REPL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5319272" y="5910702"/>
            <a:ext cx="1425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WiFi</a:t>
            </a:r>
            <a:r>
              <a:rPr lang="en-US" sz="1400" dirty="0"/>
              <a:t> </a:t>
            </a:r>
            <a:r>
              <a:rPr lang="en-US" sz="1400" dirty="0" smtClean="0"/>
              <a:t>Access Point</a:t>
            </a:r>
          </a:p>
          <a:p>
            <a:r>
              <a:rPr lang="en-US" sz="1400" dirty="0"/>
              <a:t>a</a:t>
            </a:r>
            <a:r>
              <a:rPr lang="en-US" sz="1400" dirty="0" smtClean="0"/>
              <a:t>nd Router</a:t>
            </a:r>
          </a:p>
        </p:txBody>
      </p:sp>
      <p:cxnSp>
        <p:nvCxnSpPr>
          <p:cNvPr id="27" name="Straight Connector 26"/>
          <p:cNvCxnSpPr>
            <a:stCxn id="7" idx="1"/>
          </p:cNvCxnSpPr>
          <p:nvPr/>
        </p:nvCxnSpPr>
        <p:spPr>
          <a:xfrm>
            <a:off x="3068839" y="4289814"/>
            <a:ext cx="8367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905593" y="3127212"/>
            <a:ext cx="0" cy="11626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micropython_version_promp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334" y="2931918"/>
            <a:ext cx="718689" cy="5815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002765" y="2816984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USB Cable</a:t>
            </a:r>
          </a:p>
        </p:txBody>
      </p:sp>
      <p:cxnSp>
        <p:nvCxnSpPr>
          <p:cNvPr id="38" name="Straight Connector 37"/>
          <p:cNvCxnSpPr>
            <a:stCxn id="7" idx="3"/>
          </p:cNvCxnSpPr>
          <p:nvPr/>
        </p:nvCxnSpPr>
        <p:spPr>
          <a:xfrm flipH="1">
            <a:off x="862585" y="4289814"/>
            <a:ext cx="362148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62585" y="4289814"/>
            <a:ext cx="0" cy="116183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62585" y="5451653"/>
            <a:ext cx="4856591" cy="3594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78492" y="5447939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MQTT over WiFi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7478" y="4386996"/>
            <a:ext cx="2070058" cy="138176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3905593" y="3124761"/>
            <a:ext cx="1311545" cy="2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n 23"/>
          <p:cNvSpPr/>
          <p:nvPr/>
        </p:nvSpPr>
        <p:spPr>
          <a:xfrm>
            <a:off x="7718848" y="4806522"/>
            <a:ext cx="611142" cy="57186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MQTT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Broker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46" name="Straight Connector 45"/>
          <p:cNvCxnSpPr>
            <a:endCxn id="24" idx="2"/>
          </p:cNvCxnSpPr>
          <p:nvPr/>
        </p:nvCxnSpPr>
        <p:spPr>
          <a:xfrm>
            <a:off x="6390506" y="5090156"/>
            <a:ext cx="1328342" cy="2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337338" y="5713027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Raspberry Pi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158618" y="2328545"/>
            <a:ext cx="1314262" cy="141467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Instructor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Laptop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87592" y="3415536"/>
            <a:ext cx="1042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</a:t>
            </a:r>
            <a:r>
              <a:rPr lang="en-US" sz="1200" dirty="0" err="1" smtClean="0"/>
              <a:t>osquitto_sub</a:t>
            </a:r>
            <a:endParaRPr lang="en-US" sz="1200" dirty="0"/>
          </a:p>
        </p:txBody>
      </p:sp>
      <p:pic>
        <p:nvPicPr>
          <p:cNvPr id="37" name="Picture 36" descr="micropython_version_promp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021" y="2931918"/>
            <a:ext cx="718689" cy="581550"/>
          </a:xfrm>
          <a:prstGeom prst="rect">
            <a:avLst/>
          </a:prstGeom>
        </p:spPr>
      </p:pic>
      <p:cxnSp>
        <p:nvCxnSpPr>
          <p:cNvPr id="18" name="Straight Connector 17"/>
          <p:cNvCxnSpPr>
            <a:stCxn id="34" idx="2"/>
          </p:cNvCxnSpPr>
          <p:nvPr/>
        </p:nvCxnSpPr>
        <p:spPr>
          <a:xfrm>
            <a:off x="7815749" y="3743216"/>
            <a:ext cx="0" cy="643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815749" y="3982037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SSH login to Pi</a:t>
            </a:r>
          </a:p>
        </p:txBody>
      </p:sp>
    </p:spTree>
    <p:extLst>
      <p:ext uri="{BB962C8B-B14F-4D97-AF65-F5344CB8AC3E}">
        <p14:creationId xmlns:p14="http://schemas.microsoft.com/office/powerpoint/2010/main" val="260813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Zip Directory Tree Structure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84313" y="1600199"/>
            <a:ext cx="8666922" cy="4997500"/>
          </a:xfrm>
        </p:spPr>
        <p:txBody>
          <a:bodyPr>
            <a:normAutofit fontScale="92500"/>
          </a:bodyPr>
          <a:lstStyle/>
          <a:p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micropython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iot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-software/</a:t>
            </a:r>
          </a:p>
          <a:p>
            <a:pPr lvl="1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ocs/</a:t>
            </a:r>
          </a:p>
          <a:p>
            <a:pPr lvl="2"/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m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icropython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iot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-hackathon/</a:t>
            </a:r>
          </a:p>
          <a:p>
            <a:pPr lvl="2"/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t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hingflow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-python/</a:t>
            </a:r>
          </a:p>
          <a:p>
            <a:pPr lvl="1"/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drivers/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2060"/>
                </a:solidFill>
              </a:rPr>
              <a:t>(for </a:t>
            </a:r>
            <a:r>
              <a:rPr lang="en-US" dirty="0" err="1" smtClean="0">
                <a:solidFill>
                  <a:srgbClr val="002060"/>
                </a:solidFill>
              </a:rPr>
              <a:t>MacOS</a:t>
            </a:r>
            <a:r>
              <a:rPr lang="en-US" dirty="0" smtClean="0">
                <a:solidFill>
                  <a:srgbClr val="002060"/>
                </a:solidFill>
              </a:rPr>
              <a:t> and Windows)</a:t>
            </a:r>
          </a:p>
          <a:p>
            <a:pPr lvl="1"/>
            <a:r>
              <a:rPr lang="en-US" sz="2200" b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sz="2200" b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sp8266-20170612-v1.9.1.bin</a:t>
            </a:r>
            <a:r>
              <a:rPr lang="en-US" smtClean="0"/>
              <a:t> </a:t>
            </a:r>
            <a:r>
              <a:rPr lang="en-US" smtClean="0">
                <a:solidFill>
                  <a:srgbClr val="002060"/>
                </a:solidFill>
              </a:rPr>
              <a:t>(</a:t>
            </a:r>
            <a:r>
              <a:rPr lang="en-US" smtClean="0">
                <a:solidFill>
                  <a:srgbClr val="002060"/>
                </a:solidFill>
              </a:rPr>
              <a:t>F</a:t>
            </a:r>
            <a:r>
              <a:rPr lang="en-US" smtClean="0">
                <a:solidFill>
                  <a:srgbClr val="002060"/>
                </a:solidFill>
              </a:rPr>
              <a:t>irmware image)</a:t>
            </a:r>
            <a:endParaRPr lang="en-US" dirty="0" smtClean="0">
              <a:solidFill>
                <a:srgbClr val="002060"/>
              </a:solidFill>
            </a:endParaRPr>
          </a:p>
          <a:p>
            <a:pPr lvl="1"/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micropython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2060"/>
                </a:solidFill>
              </a:rPr>
              <a:t>(</a:t>
            </a:r>
            <a:r>
              <a:rPr lang="en-US" dirty="0" err="1" smtClean="0">
                <a:solidFill>
                  <a:srgbClr val="002060"/>
                </a:solidFill>
              </a:rPr>
              <a:t>thingflow</a:t>
            </a:r>
            <a:r>
              <a:rPr lang="en-US" dirty="0" smtClean="0">
                <a:solidFill>
                  <a:srgbClr val="002060"/>
                </a:solidFill>
              </a:rPr>
              <a:t> and other code for ESP8266)</a:t>
            </a:r>
          </a:p>
          <a:p>
            <a:pPr lvl="1"/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icropython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iot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-hackathon/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2060"/>
                </a:solidFill>
              </a:rPr>
              <a:t>(repo with example code)</a:t>
            </a:r>
          </a:p>
          <a:p>
            <a:pPr lvl="1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ython-tools/</a:t>
            </a:r>
            <a:r>
              <a:rPr lang="en-US" dirty="0" smtClean="0"/>
              <a:t> </a:t>
            </a:r>
            <a:r>
              <a:rPr lang="en-US" dirty="0">
                <a:solidFill>
                  <a:srgbClr val="002060"/>
                </a:solidFill>
              </a:rPr>
              <a:t>(Python libraries for your laptop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</a:p>
          <a:p>
            <a:pPr lvl="1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erminal/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2060"/>
                </a:solidFill>
              </a:rPr>
              <a:t>(</a:t>
            </a:r>
            <a:r>
              <a:rPr lang="en-US" dirty="0" err="1" smtClean="0">
                <a:solidFill>
                  <a:srgbClr val="002060"/>
                </a:solidFill>
              </a:rPr>
              <a:t>PuTTY</a:t>
            </a:r>
            <a:r>
              <a:rPr lang="en-US" dirty="0" smtClean="0">
                <a:solidFill>
                  <a:srgbClr val="002060"/>
                </a:solidFill>
              </a:rPr>
              <a:t> for Windows, screen for Linux)</a:t>
            </a:r>
          </a:p>
          <a:p>
            <a:pPr lvl="1"/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thingflow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-python/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2060"/>
                </a:solidFill>
              </a:rPr>
              <a:t>(repo with source and example </a:t>
            </a:r>
            <a:r>
              <a:rPr lang="en-US" dirty="0" smtClean="0">
                <a:solidFill>
                  <a:srgbClr val="002060"/>
                </a:solidFill>
              </a:rPr>
              <a:t>code)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1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Follow the detailed instructions in the HTML documentation, starting with “Hardware Assembly”</a:t>
            </a:r>
          </a:p>
          <a:p>
            <a:r>
              <a:rPr lang="en-US" dirty="0" smtClean="0"/>
              <a:t>For software install, use either the shorter version (chapter 9 for Linux and Mac only) or the longer version (chapter 4)</a:t>
            </a:r>
          </a:p>
          <a:p>
            <a:r>
              <a:rPr lang="en-US" dirty="0" smtClean="0"/>
              <a:t>You can skip the section on the MQTT broker </a:t>
            </a:r>
            <a:r>
              <a:rPr lang="mr-IN" dirty="0" smtClean="0"/>
              <a:t>–</a:t>
            </a:r>
            <a:r>
              <a:rPr lang="en-US" dirty="0" smtClean="0"/>
              <a:t> you can connect to my Raspberry Pi</a:t>
            </a:r>
          </a:p>
          <a:p>
            <a:r>
              <a:rPr lang="en-US" dirty="0" smtClean="0"/>
              <a:t>If you get done early, take a look at the extra projects section </a:t>
            </a:r>
          </a:p>
          <a:p>
            <a:r>
              <a:rPr lang="en-US" dirty="0" smtClean="0"/>
              <a:t>Feel free to ask for help!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39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2016 Jeff Fischer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560" y="3685825"/>
            <a:ext cx="776366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More information</a:t>
            </a:r>
          </a:p>
          <a:p>
            <a:r>
              <a:rPr lang="en-US" b="1" dirty="0" smtClean="0"/>
              <a:t>Email: </a:t>
            </a:r>
            <a:r>
              <a:rPr lang="en-US" dirty="0" err="1" smtClean="0"/>
              <a:t>jeff@data-ken.org</a:t>
            </a:r>
            <a:endParaRPr lang="en-US" dirty="0" smtClean="0"/>
          </a:p>
          <a:p>
            <a:r>
              <a:rPr lang="en-US" b="1" dirty="0" err="1" smtClean="0"/>
              <a:t>Hackathon</a:t>
            </a:r>
            <a:r>
              <a:rPr lang="en-US" b="1" dirty="0"/>
              <a:t> Tutorial: </a:t>
            </a:r>
            <a:r>
              <a:rPr lang="en-US" dirty="0"/>
              <a:t>http://micropython-iot-hackathon.readthedocs.io/en/latest</a:t>
            </a:r>
            <a:r>
              <a:rPr lang="en-US" b="1" dirty="0"/>
              <a:t>/</a:t>
            </a:r>
            <a:endParaRPr lang="en-US" dirty="0" smtClean="0"/>
          </a:p>
          <a:p>
            <a:r>
              <a:rPr lang="en-US" b="1" dirty="0" smtClean="0"/>
              <a:t>Website and blog: </a:t>
            </a:r>
            <a:r>
              <a:rPr lang="en-US" dirty="0" smtClean="0">
                <a:hlinkClick r:id="rId2"/>
              </a:rPr>
              <a:t>https://data-</a:t>
            </a:r>
            <a:r>
              <a:rPr lang="en-US" dirty="0" err="1" smtClean="0">
                <a:hlinkClick r:id="rId2"/>
              </a:rPr>
              <a:t>ken.org</a:t>
            </a:r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b="1" dirty="0" smtClean="0"/>
              <a:t>ThingFlow: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mpi-sws-rse</a:t>
            </a:r>
            <a:r>
              <a:rPr lang="en-US" dirty="0" smtClean="0"/>
              <a:t>/</a:t>
            </a:r>
            <a:r>
              <a:rPr lang="en-US" dirty="0" err="1" smtClean="0"/>
              <a:t>thingflow</a:t>
            </a:r>
            <a:r>
              <a:rPr lang="en-US" dirty="0" smtClean="0"/>
              <a:t>-python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1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Feather HUZZAH: Wiring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776" y="3061860"/>
            <a:ext cx="2288717" cy="19618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980213" y="3577841"/>
            <a:ext cx="4771340" cy="2234026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460701" y="3061860"/>
            <a:ext cx="0" cy="51598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504943" y="5670431"/>
            <a:ext cx="48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SDA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3528259" y="6188699"/>
            <a:ext cx="451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SCL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3501116" y="2630921"/>
            <a:ext cx="828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GND Bus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3510207" y="2194000"/>
            <a:ext cx="669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3V Bus</a:t>
            </a:r>
            <a:endParaRPr lang="en-US" sz="14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869287" y="2527778"/>
            <a:ext cx="0" cy="12576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36966" y="2501776"/>
            <a:ext cx="77436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1868" y="2527778"/>
            <a:ext cx="0" cy="26772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61868" y="5217429"/>
            <a:ext cx="10085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396134" y="2926246"/>
            <a:ext cx="0" cy="859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533400" y="2926246"/>
            <a:ext cx="68627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3400" y="2926246"/>
            <a:ext cx="0" cy="1519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33400" y="4445404"/>
            <a:ext cx="9483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481717" y="4445404"/>
            <a:ext cx="0" cy="224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350414" y="373972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447574" y="461023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182883" y="4669543"/>
            <a:ext cx="0" cy="547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139287" y="4638112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814089" y="3730246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4831116" y="5628354"/>
            <a:ext cx="1" cy="54789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2664601" y="6176246"/>
            <a:ext cx="2166516" cy="1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2664601" y="4701672"/>
            <a:ext cx="0" cy="1474575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2608505" y="4650564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790418" y="5574988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>
            <a:off x="4612689" y="5628354"/>
            <a:ext cx="0" cy="3237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287171" y="5952109"/>
            <a:ext cx="132551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287171" y="4445404"/>
            <a:ext cx="0" cy="15067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2608505" y="4445404"/>
            <a:ext cx="67866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365767" y="4445404"/>
            <a:ext cx="242738" cy="22413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325120" y="4628636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569288" y="5577964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7931542" y="2812818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A3</a:t>
            </a:r>
            <a:endParaRPr 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413516" y="5270187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A4</a:t>
            </a:r>
            <a:endParaRPr lang="en-US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6947881" y="3119106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A1</a:t>
            </a:r>
            <a:endParaRPr lang="en-US" sz="1400" dirty="0"/>
          </a:p>
        </p:txBody>
      </p:sp>
      <p:sp>
        <p:nvSpPr>
          <p:cNvPr id="89" name="TextBox 88"/>
          <p:cNvSpPr txBox="1"/>
          <p:nvPr/>
        </p:nvSpPr>
        <p:spPr>
          <a:xfrm>
            <a:off x="584692" y="3833340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A2</a:t>
            </a:r>
            <a:endParaRPr lang="en-US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3332175" y="4985404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A5</a:t>
            </a:r>
            <a:endParaRPr lang="en-US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2220476" y="5798220"/>
            <a:ext cx="392167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A6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7302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with NodeMCU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pic>
        <p:nvPicPr>
          <p:cNvPr id="6" name="Picture 5" descr="nodemcu_photo_nolabel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338" y="1641219"/>
            <a:ext cx="7325175" cy="49045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2461" y="5337072"/>
            <a:ext cx="979755" cy="10772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TSL2591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</a:t>
            </a:r>
            <a:r>
              <a:rPr lang="en-US" sz="1600" dirty="0" smtClean="0">
                <a:solidFill>
                  <a:srgbClr val="FF0000"/>
                </a:solidFill>
              </a:rPr>
              <a:t>ux sensor</a:t>
            </a:r>
          </a:p>
          <a:p>
            <a:r>
              <a:rPr lang="en-US" sz="1600" dirty="0">
                <a:solidFill>
                  <a:srgbClr val="FF0000"/>
                </a:solidFill>
              </a:rPr>
              <a:t>b</a:t>
            </a:r>
            <a:r>
              <a:rPr lang="en-US" sz="1600" dirty="0" smtClean="0">
                <a:solidFill>
                  <a:srgbClr val="FF0000"/>
                </a:solidFill>
              </a:rPr>
              <a:t>reakout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board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67252" y="4455611"/>
            <a:ext cx="1177526" cy="58477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MicroUSB to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USB cable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49803" y="2487398"/>
            <a:ext cx="1485102" cy="83099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NodeMCU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ESP8266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breakout board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424925" y="3318395"/>
            <a:ext cx="398445" cy="6164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104287" y="4669542"/>
            <a:ext cx="784439" cy="6675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927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Part 1:</a:t>
            </a:r>
          </a:p>
          <a:p>
            <a:pPr lvl="1"/>
            <a:r>
              <a:rPr lang="en-US" dirty="0" smtClean="0"/>
              <a:t>Overview lecture</a:t>
            </a:r>
          </a:p>
          <a:p>
            <a:pPr lvl="1"/>
            <a:r>
              <a:rPr lang="en-US" dirty="0" smtClean="0"/>
              <a:t>Build and test light sensor system (hardware and software)</a:t>
            </a:r>
          </a:p>
          <a:p>
            <a:r>
              <a:rPr lang="en-US" dirty="0" smtClean="0"/>
              <a:t>Part 2:</a:t>
            </a:r>
          </a:p>
          <a:p>
            <a:pPr lvl="1"/>
            <a:r>
              <a:rPr lang="en-US" dirty="0" smtClean="0"/>
              <a:t>Break into teams</a:t>
            </a:r>
          </a:p>
          <a:p>
            <a:pPr lvl="1"/>
            <a:r>
              <a:rPr lang="en-US" dirty="0" smtClean="0"/>
              <a:t>Brainstorm on projects</a:t>
            </a:r>
          </a:p>
          <a:p>
            <a:pPr lvl="1"/>
            <a:r>
              <a:rPr lang="en-US" dirty="0" smtClean="0"/>
              <a:t>Build projects</a:t>
            </a:r>
          </a:p>
          <a:p>
            <a:pPr lvl="1"/>
            <a:r>
              <a:rPr lang="en-US" dirty="0" smtClean="0"/>
              <a:t>Demos!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366" y="6613524"/>
            <a:ext cx="40883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© 2017 Jeff Fischer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NodeMCU: Wiring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pic>
        <p:nvPicPr>
          <p:cNvPr id="5" name="Picture 4" descr="nodemcu_oran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4771" y="3249998"/>
            <a:ext cx="4770483" cy="2477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2700749"/>
            <a:ext cx="2288717" cy="196185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968110" y="3012049"/>
            <a:ext cx="0" cy="36247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772775" y="3012049"/>
            <a:ext cx="1195335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72775" y="3012049"/>
            <a:ext cx="0" cy="1333738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403121" y="4345787"/>
            <a:ext cx="1369654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204687" y="2826629"/>
            <a:ext cx="0" cy="54789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312074" y="2826629"/>
            <a:ext cx="1892613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2074" y="2826629"/>
            <a:ext cx="0" cy="117049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091836" y="3997128"/>
            <a:ext cx="435799" cy="34865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527635" y="3997128"/>
            <a:ext cx="78443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36577" y="1992338"/>
            <a:ext cx="57027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939320" y="1992338"/>
            <a:ext cx="0" cy="13821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36577" y="1992338"/>
            <a:ext cx="0" cy="29013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36577" y="4893680"/>
            <a:ext cx="6972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946306" y="4345787"/>
            <a:ext cx="0" cy="5478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188348" y="3012049"/>
            <a:ext cx="0" cy="362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188348" y="3012049"/>
            <a:ext cx="2764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952560" y="3012049"/>
            <a:ext cx="0" cy="3226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1232688" y="6238507"/>
            <a:ext cx="77198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232688" y="4345787"/>
            <a:ext cx="0" cy="1892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5154485" y="3324152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066637" y="4282956"/>
            <a:ext cx="91440" cy="914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355998" y="4273480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908453" y="3314676"/>
            <a:ext cx="91440" cy="914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892082" y="3314676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144090" y="3330104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198055" y="428593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11682" y="4261028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453779" y="1684561"/>
            <a:ext cx="669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3V Bus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3358276" y="6238507"/>
            <a:ext cx="828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GND Bus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6947881" y="2621026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N</a:t>
            </a:r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1264593" y="5263848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</a:t>
            </a:r>
            <a:r>
              <a:rPr lang="en-US" sz="1400" dirty="0"/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001575" y="2153795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N3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331662" y="4943617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N4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>
            <a:off x="2822117" y="3715450"/>
            <a:ext cx="487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SDA</a:t>
            </a:r>
            <a:endParaRPr lang="en-US" sz="1400" dirty="0"/>
          </a:p>
        </p:txBody>
      </p:sp>
      <p:sp>
        <p:nvSpPr>
          <p:cNvPr id="66" name="TextBox 65"/>
          <p:cNvSpPr txBox="1"/>
          <p:nvPr/>
        </p:nvSpPr>
        <p:spPr>
          <a:xfrm>
            <a:off x="2831616" y="4308431"/>
            <a:ext cx="451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SCL</a:t>
            </a:r>
            <a:endParaRPr lang="en-US" sz="1400" dirty="0"/>
          </a:p>
        </p:txBody>
      </p:sp>
      <p:sp>
        <p:nvSpPr>
          <p:cNvPr id="67" name="TextBox 66"/>
          <p:cNvSpPr txBox="1"/>
          <p:nvPr/>
        </p:nvSpPr>
        <p:spPr>
          <a:xfrm>
            <a:off x="3651295" y="2493948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N5</a:t>
            </a:r>
            <a:endParaRPr lang="en-US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3453779" y="4417091"/>
            <a:ext cx="403476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8660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the Light Sensor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6889" y="1681036"/>
            <a:ext cx="480131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/>
                <a:cs typeface="Consolas"/>
              </a:rPr>
              <a:t>f</a:t>
            </a:r>
            <a:r>
              <a:rPr lang="en-US" sz="1600" smtClean="0">
                <a:latin typeface="Consolas"/>
                <a:cs typeface="Consolas"/>
              </a:rPr>
              <a:t>rom </a:t>
            </a:r>
            <a:r>
              <a:rPr lang="en-US" sz="1600" dirty="0" err="1" smtClean="0">
                <a:latin typeface="Consolas"/>
                <a:cs typeface="Consolas"/>
              </a:rPr>
              <a:t>thingflow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import *		</a:t>
            </a:r>
          </a:p>
          <a:p>
            <a:r>
              <a:rPr lang="en-US" sz="1600" dirty="0" smtClean="0">
                <a:latin typeface="Consolas"/>
                <a:cs typeface="Consolas"/>
              </a:rPr>
              <a:t>from </a:t>
            </a:r>
            <a:r>
              <a:rPr lang="en-US" sz="1600" dirty="0">
                <a:latin typeface="Consolas"/>
                <a:cs typeface="Consolas"/>
              </a:rPr>
              <a:t>tsl2591 import Tsl2591	</a:t>
            </a:r>
          </a:p>
          <a:p>
            <a:r>
              <a:rPr lang="mr-IN" sz="1600" dirty="0" smtClean="0">
                <a:latin typeface="Consolas"/>
                <a:cs typeface="Consolas"/>
              </a:rPr>
              <a:t>tsl </a:t>
            </a:r>
            <a:r>
              <a:rPr lang="mr-IN" sz="1600" dirty="0">
                <a:latin typeface="Consolas"/>
                <a:cs typeface="Consolas"/>
              </a:rPr>
              <a:t>= Tsl2591('lux-1')	</a:t>
            </a:r>
          </a:p>
          <a:p>
            <a:r>
              <a:rPr lang="en-US" sz="1600" dirty="0" err="1" smtClean="0">
                <a:latin typeface="Consolas"/>
                <a:cs typeface="Consolas"/>
              </a:rPr>
              <a:t>sched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= Scheduler()	</a:t>
            </a:r>
          </a:p>
          <a:p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r>
              <a:rPr lang="en-US" sz="1600" dirty="0" err="1" smtClean="0">
                <a:latin typeface="Consolas"/>
                <a:cs typeface="Consolas"/>
              </a:rPr>
              <a:t>sched.schedule_sensor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tsl</a:t>
            </a:r>
            <a:r>
              <a:rPr lang="en-US" sz="1600" dirty="0">
                <a:latin typeface="Consolas"/>
                <a:cs typeface="Consolas"/>
              </a:rPr>
              <a:t>, 2.0, Output())	</a:t>
            </a:r>
          </a:p>
          <a:p>
            <a:r>
              <a:rPr lang="en-US" sz="1600" dirty="0" err="1" smtClean="0">
                <a:latin typeface="Consolas"/>
                <a:cs typeface="Consolas"/>
              </a:rPr>
              <a:t>sched.run_forever</a:t>
            </a:r>
            <a:r>
              <a:rPr lang="en-US" sz="1600" dirty="0">
                <a:latin typeface="Consolas"/>
                <a:cs typeface="Consolas"/>
              </a:rPr>
              <a:t>()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2973152" y="4003742"/>
            <a:ext cx="1079500" cy="889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Lux</a:t>
            </a:r>
          </a:p>
          <a:p>
            <a:pPr algn="ctr"/>
            <a:r>
              <a:rPr lang="en-US" sz="1400" dirty="0" smtClean="0"/>
              <a:t>Sensor</a:t>
            </a:r>
            <a:endParaRPr lang="en-US" sz="1400" dirty="0"/>
          </a:p>
        </p:txBody>
      </p:sp>
      <p:sp>
        <p:nvSpPr>
          <p:cNvPr id="28" name="Rounded Rectangle 27"/>
          <p:cNvSpPr/>
          <p:nvPr/>
        </p:nvSpPr>
        <p:spPr>
          <a:xfrm>
            <a:off x="4616692" y="4003742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27" idx="3"/>
            <a:endCxn id="28" idx="1"/>
          </p:cNvCxnSpPr>
          <p:nvPr/>
        </p:nvCxnSpPr>
        <p:spPr>
          <a:xfrm>
            <a:off x="4052652" y="4448242"/>
            <a:ext cx="564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/>
          <p:cNvSpPr/>
          <p:nvPr/>
        </p:nvSpPr>
        <p:spPr>
          <a:xfrm rot="5400000">
            <a:off x="4431153" y="4346821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731489" y="5740423"/>
            <a:ext cx="1559993" cy="7595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Scheduler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4" idx="0"/>
            <a:endCxn id="27" idx="2"/>
          </p:cNvCxnSpPr>
          <p:nvPr/>
        </p:nvCxnSpPr>
        <p:spPr>
          <a:xfrm flipV="1">
            <a:off x="3511486" y="4892742"/>
            <a:ext cx="1416" cy="84768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575157" y="5250327"/>
            <a:ext cx="2266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Invokes once every 2 seconds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84847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4068576" y="2425169"/>
            <a:ext cx="1629327" cy="319422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Broker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594314" y="3279610"/>
            <a:ext cx="645254" cy="663480"/>
            <a:chOff x="4840060" y="4169616"/>
            <a:chExt cx="645254" cy="663480"/>
          </a:xfrm>
        </p:grpSpPr>
        <p:grpSp>
          <p:nvGrpSpPr>
            <p:cNvPr id="11" name="Group 10"/>
            <p:cNvGrpSpPr/>
            <p:nvPr/>
          </p:nvGrpSpPr>
          <p:grpSpPr>
            <a:xfrm>
              <a:off x="4840060" y="4169616"/>
              <a:ext cx="599018" cy="395395"/>
              <a:chOff x="4840060" y="4169616"/>
              <a:chExt cx="599018" cy="39539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840060" y="4169616"/>
                <a:ext cx="599018" cy="3953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5295313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131906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968499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840060" y="4525319"/>
              <a:ext cx="645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Topic1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94314" y="4023598"/>
            <a:ext cx="645254" cy="663480"/>
            <a:chOff x="4840060" y="4169616"/>
            <a:chExt cx="645254" cy="663480"/>
          </a:xfrm>
        </p:grpSpPr>
        <p:grpSp>
          <p:nvGrpSpPr>
            <p:cNvPr id="15" name="Group 14"/>
            <p:cNvGrpSpPr/>
            <p:nvPr/>
          </p:nvGrpSpPr>
          <p:grpSpPr>
            <a:xfrm>
              <a:off x="4840060" y="4169616"/>
              <a:ext cx="599018" cy="395395"/>
              <a:chOff x="4840060" y="4169616"/>
              <a:chExt cx="599018" cy="39539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840060" y="4169616"/>
                <a:ext cx="599018" cy="3953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5295313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131906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968499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4840060" y="4525319"/>
              <a:ext cx="645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Topic2</a:t>
              </a:r>
              <a:endParaRPr lang="en-US" sz="14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603714" y="5135812"/>
            <a:ext cx="5879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. . .</a:t>
            </a:r>
            <a:endParaRPr lang="en-US" sz="2600" dirty="0"/>
          </a:p>
        </p:txBody>
      </p:sp>
      <p:sp>
        <p:nvSpPr>
          <p:cNvPr id="22" name="Rectangle 21"/>
          <p:cNvSpPr/>
          <p:nvPr/>
        </p:nvSpPr>
        <p:spPr>
          <a:xfrm>
            <a:off x="1138133" y="1905083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38133" y="3426757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Client-B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38133" y="5097078"/>
            <a:ext cx="958428" cy="6829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800000"/>
                </a:solidFill>
              </a:rPr>
              <a:t>Client-C</a:t>
            </a:r>
            <a:endParaRPr lang="en-US" dirty="0">
              <a:solidFill>
                <a:srgbClr val="800000"/>
              </a:solidFill>
            </a:endParaRPr>
          </a:p>
        </p:txBody>
      </p:sp>
      <p:cxnSp>
        <p:nvCxnSpPr>
          <p:cNvPr id="27" name="Straight Arrow Connector 26"/>
          <p:cNvCxnSpPr>
            <a:stCxn id="22" idx="3"/>
          </p:cNvCxnSpPr>
          <p:nvPr/>
        </p:nvCxnSpPr>
        <p:spPr>
          <a:xfrm>
            <a:off x="2096561" y="2246560"/>
            <a:ext cx="2497753" cy="11801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3" idx="3"/>
            <a:endCxn id="6" idx="1"/>
          </p:cNvCxnSpPr>
          <p:nvPr/>
        </p:nvCxnSpPr>
        <p:spPr>
          <a:xfrm flipV="1">
            <a:off x="2096561" y="3477308"/>
            <a:ext cx="2497753" cy="2909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7" idx="1"/>
          </p:cNvCxnSpPr>
          <p:nvPr/>
        </p:nvCxnSpPr>
        <p:spPr>
          <a:xfrm flipV="1">
            <a:off x="2096561" y="4221296"/>
            <a:ext cx="2497753" cy="1063759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741591" y="2803713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Client-D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7" name="Straight Arrow Connector 36"/>
          <p:cNvCxnSpPr>
            <a:stCxn id="6" idx="3"/>
            <a:endCxn id="35" idx="1"/>
          </p:cNvCxnSpPr>
          <p:nvPr/>
        </p:nvCxnSpPr>
        <p:spPr>
          <a:xfrm flipV="1">
            <a:off x="5193332" y="3145190"/>
            <a:ext cx="1548259" cy="332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741591" y="5097078"/>
            <a:ext cx="958428" cy="6829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800000"/>
                </a:solidFill>
              </a:rPr>
              <a:t>Client-F</a:t>
            </a:r>
            <a:endParaRPr lang="en-US" dirty="0">
              <a:solidFill>
                <a:srgbClr val="80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594314" y="4732771"/>
            <a:ext cx="645254" cy="663480"/>
            <a:chOff x="4840060" y="4169616"/>
            <a:chExt cx="645254" cy="663480"/>
          </a:xfrm>
        </p:grpSpPr>
        <p:grpSp>
          <p:nvGrpSpPr>
            <p:cNvPr id="40" name="Group 39"/>
            <p:cNvGrpSpPr/>
            <p:nvPr/>
          </p:nvGrpSpPr>
          <p:grpSpPr>
            <a:xfrm>
              <a:off x="4840060" y="4169616"/>
              <a:ext cx="599018" cy="395395"/>
              <a:chOff x="4840060" y="4169616"/>
              <a:chExt cx="599018" cy="395395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4840060" y="4169616"/>
                <a:ext cx="599018" cy="3953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5295313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5131906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968499" y="4169616"/>
                <a:ext cx="0" cy="395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>
              <a:off x="4840060" y="4525319"/>
              <a:ext cx="645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Topic3</a:t>
              </a:r>
              <a:endParaRPr lang="en-US" sz="1400" dirty="0"/>
            </a:p>
          </p:txBody>
        </p:sp>
      </p:grpSp>
      <p:cxnSp>
        <p:nvCxnSpPr>
          <p:cNvPr id="47" name="Straight Arrow Connector 46"/>
          <p:cNvCxnSpPr>
            <a:stCxn id="42" idx="1"/>
          </p:cNvCxnSpPr>
          <p:nvPr/>
        </p:nvCxnSpPr>
        <p:spPr>
          <a:xfrm flipH="1">
            <a:off x="2096561" y="4930469"/>
            <a:ext cx="2497753" cy="69778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193333" y="4221296"/>
            <a:ext cx="1548259" cy="1063759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5193333" y="4930470"/>
            <a:ext cx="1548258" cy="697785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815382" y="2318452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Publish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2480745" y="3339520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Publish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2851323" y="4439211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Publish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97619" y="5435199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Subscribe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799112" y="5474366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Publish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64819" y="2876010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Subscribe</a:t>
            </a:r>
            <a:endParaRPr 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6033899" y="4618978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Subscribe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741591" y="3724813"/>
            <a:ext cx="958428" cy="682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Client-E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5188366" y="3563807"/>
            <a:ext cx="1553225" cy="5024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799112" y="3521116"/>
            <a:ext cx="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Subscribe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55827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Client.py</a:t>
            </a:r>
            <a:r>
              <a:rPr lang="en-US" dirty="0" smtClean="0"/>
              <a:t>: Send events to MQTT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827671" y="2895504"/>
            <a:ext cx="1079500" cy="889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Lux</a:t>
            </a:r>
          </a:p>
          <a:p>
            <a:pPr algn="ctr"/>
            <a:r>
              <a:rPr lang="en-US" sz="1400" dirty="0" smtClean="0"/>
              <a:t>Sensor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4471211" y="289550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MQTT</a:t>
            </a:r>
          </a:p>
          <a:p>
            <a:pPr algn="ctr"/>
            <a:r>
              <a:rPr lang="en-US" sz="1400" dirty="0" smtClean="0"/>
              <a:t>Writer</a:t>
            </a:r>
            <a:endParaRPr lang="en-US" sz="1400" dirty="0"/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3907171" y="3340004"/>
            <a:ext cx="564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5400000">
            <a:off x="4285672" y="3238583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86008" y="4632185"/>
            <a:ext cx="1559993" cy="7595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Scheduler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9" idx="0"/>
            <a:endCxn id="5" idx="2"/>
          </p:cNvCxnSpPr>
          <p:nvPr/>
        </p:nvCxnSpPr>
        <p:spPr>
          <a:xfrm flipV="1">
            <a:off x="3366005" y="3784504"/>
            <a:ext cx="1416" cy="84768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29676" y="4142089"/>
            <a:ext cx="2998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Invokes once every SLEEP_TIME seconds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4476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Client.py</a:t>
            </a:r>
            <a:r>
              <a:rPr lang="en-US" dirty="0" smtClean="0"/>
              <a:t>: Send events to MQTT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787" y="1575221"/>
            <a:ext cx="8494633" cy="5324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Courier New"/>
                <a:cs typeface="Courier New"/>
              </a:rPr>
              <a:t>           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# Configuration </a:t>
            </a:r>
            <a:r>
              <a:rPr lang="en-US" sz="1400" dirty="0">
                <a:latin typeface="Consolas"/>
                <a:cs typeface="Consolas"/>
              </a:rPr>
              <a:t>is stored in a separate </a:t>
            </a:r>
            <a:r>
              <a:rPr lang="en-US" sz="1400" dirty="0" err="1">
                <a:latin typeface="Consolas"/>
                <a:cs typeface="Consolas"/>
              </a:rPr>
              <a:t>config.py</a:t>
            </a:r>
            <a:r>
              <a:rPr lang="en-US" sz="1400" dirty="0">
                <a:latin typeface="Consolas"/>
                <a:cs typeface="Consolas"/>
              </a:rPr>
              <a:t>		</a:t>
            </a:r>
          </a:p>
          <a:p>
            <a:r>
              <a:rPr lang="en-US" sz="1400" dirty="0">
                <a:latin typeface="Consolas"/>
                <a:cs typeface="Consolas"/>
              </a:rPr>
              <a:t>	from </a:t>
            </a:r>
            <a:r>
              <a:rPr lang="en-US" sz="1400" b="1" dirty="0" err="1">
                <a:latin typeface="Consolas"/>
                <a:cs typeface="Consolas"/>
              </a:rPr>
              <a:t>config</a:t>
            </a:r>
            <a:r>
              <a:rPr lang="en-US" sz="1400" dirty="0">
                <a:latin typeface="Consolas"/>
                <a:cs typeface="Consolas"/>
              </a:rPr>
              <a:t> import SENSOR_ID, WIFI_ESSID, WIFI_PASSWORD, MQTT_HOST,\	</a:t>
            </a:r>
          </a:p>
          <a:p>
            <a:r>
              <a:rPr lang="mr-IN" sz="1400" dirty="0">
                <a:latin typeface="Consolas"/>
                <a:cs typeface="Consolas"/>
              </a:rPr>
              <a:t>	                   MQTT_TOPIC, SLEEP_TIME	</a:t>
            </a:r>
          </a:p>
          <a:p>
            <a:r>
              <a:rPr lang="mr-IN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from </a:t>
            </a:r>
            <a:r>
              <a:rPr lang="en-US" sz="1400" dirty="0" err="1">
                <a:latin typeface="Consolas"/>
                <a:cs typeface="Consolas"/>
              </a:rPr>
              <a:t>wifi</a:t>
            </a:r>
            <a:r>
              <a:rPr lang="en-US" sz="1400" dirty="0">
                <a:latin typeface="Consolas"/>
                <a:cs typeface="Consolas"/>
              </a:rPr>
              <a:t> import </a:t>
            </a:r>
            <a:r>
              <a:rPr lang="en-US" sz="1400" dirty="0" err="1">
                <a:latin typeface="Consolas"/>
                <a:cs typeface="Consolas"/>
              </a:rPr>
              <a:t>wifi_connect</a:t>
            </a:r>
            <a:r>
              <a:rPr lang="en-US" sz="1400" dirty="0">
                <a:latin typeface="Consolas"/>
                <a:cs typeface="Consolas"/>
              </a:rPr>
              <a:t>, </a:t>
            </a:r>
            <a:r>
              <a:rPr lang="en-US" sz="1400" dirty="0" err="1">
                <a:latin typeface="Consolas"/>
                <a:cs typeface="Consolas"/>
              </a:rPr>
              <a:t>disable_wifi_ap</a:t>
            </a:r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from </a:t>
            </a:r>
            <a:r>
              <a:rPr lang="en-US" sz="1400" dirty="0" err="1" smtClean="0">
                <a:latin typeface="Consolas"/>
                <a:cs typeface="Consolas"/>
              </a:rPr>
              <a:t>thingflow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import *	</a:t>
            </a:r>
          </a:p>
          <a:p>
            <a:r>
              <a:rPr lang="en-US" sz="1400" dirty="0">
                <a:latin typeface="Consolas"/>
                <a:cs typeface="Consolas"/>
              </a:rPr>
              <a:t>	from tsl2591 import Tsl2591	</a:t>
            </a:r>
          </a:p>
          <a:p>
            <a:r>
              <a:rPr lang="en-US" sz="1400" dirty="0">
                <a:latin typeface="Consolas"/>
                <a:cs typeface="Consolas"/>
              </a:rPr>
              <a:t>	from </a:t>
            </a:r>
            <a:r>
              <a:rPr lang="en-US" sz="1400" dirty="0" err="1">
                <a:latin typeface="Consolas"/>
                <a:cs typeface="Consolas"/>
              </a:rPr>
              <a:t>mqtt_writer</a:t>
            </a:r>
            <a:r>
              <a:rPr lang="en-US" sz="1400" dirty="0">
                <a:latin typeface="Consolas"/>
                <a:cs typeface="Consolas"/>
              </a:rPr>
              <a:t> import </a:t>
            </a:r>
            <a:r>
              <a:rPr lang="en-US" sz="1400" dirty="0" err="1">
                <a:latin typeface="Consolas"/>
                <a:cs typeface="Consolas"/>
              </a:rPr>
              <a:t>MQTTWriter</a:t>
            </a:r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# setup network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disable_wifi_ap</a:t>
            </a:r>
            <a:r>
              <a:rPr lang="en-US" sz="1400" dirty="0">
                <a:latin typeface="Consolas"/>
                <a:cs typeface="Consolas"/>
              </a:rPr>
              <a:t>()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wifi_connect</a:t>
            </a:r>
            <a:r>
              <a:rPr lang="en-US" sz="1400" dirty="0">
                <a:latin typeface="Consolas"/>
                <a:cs typeface="Consolas"/>
              </a:rPr>
              <a:t>(WIFI_ESSID, WIFI_PASSWORD)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# create objects	</a:t>
            </a:r>
          </a:p>
          <a:p>
            <a:r>
              <a:rPr lang="en-US" sz="1400" dirty="0">
                <a:latin typeface="Consolas"/>
                <a:cs typeface="Consolas"/>
              </a:rPr>
              <a:t>	m =  </a:t>
            </a:r>
            <a:r>
              <a:rPr lang="en-US" sz="1400" b="1" dirty="0" err="1">
                <a:latin typeface="Consolas"/>
                <a:cs typeface="Consolas"/>
              </a:rPr>
              <a:t>MQTTWriter</a:t>
            </a:r>
            <a:r>
              <a:rPr lang="en-US" sz="1400" dirty="0">
                <a:latin typeface="Consolas"/>
                <a:cs typeface="Consolas"/>
              </a:rPr>
              <a:t>(SENSOR_ID, MQTT_HOST, 1883, MQTT_TOPIC)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tsl</a:t>
            </a:r>
            <a:r>
              <a:rPr lang="en-US" sz="1400" dirty="0">
                <a:latin typeface="Consolas"/>
                <a:cs typeface="Consolas"/>
              </a:rPr>
              <a:t> = </a:t>
            </a:r>
            <a:r>
              <a:rPr lang="en-US" sz="1400" b="1" dirty="0">
                <a:latin typeface="Consolas"/>
                <a:cs typeface="Consolas"/>
              </a:rPr>
              <a:t>Tsl2591</a:t>
            </a:r>
            <a:r>
              <a:rPr lang="en-US" sz="1400" dirty="0">
                <a:latin typeface="Consolas"/>
                <a:cs typeface="Consolas"/>
              </a:rPr>
              <a:t>(SENSOR_ID)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sched</a:t>
            </a:r>
            <a:r>
              <a:rPr lang="en-US" sz="1400" dirty="0">
                <a:latin typeface="Consolas"/>
                <a:cs typeface="Consolas"/>
              </a:rPr>
              <a:t> = Scheduler()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# schedule and run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 err="1">
                <a:latin typeface="Consolas"/>
                <a:cs typeface="Consolas"/>
              </a:rPr>
              <a:t>sched.schedule_sensor</a:t>
            </a:r>
            <a:r>
              <a:rPr lang="en-US" sz="1400" b="1" dirty="0">
                <a:latin typeface="Consolas"/>
                <a:cs typeface="Consolas"/>
              </a:rPr>
              <a:t>(</a:t>
            </a:r>
            <a:r>
              <a:rPr lang="en-US" sz="1400" b="1" dirty="0" err="1">
                <a:latin typeface="Consolas"/>
                <a:cs typeface="Consolas"/>
              </a:rPr>
              <a:t>tsl</a:t>
            </a:r>
            <a:r>
              <a:rPr lang="en-US" sz="1400" b="1" dirty="0">
                <a:latin typeface="Consolas"/>
                <a:cs typeface="Consolas"/>
              </a:rPr>
              <a:t>, SLEEP_TIME, m)</a:t>
            </a:r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r>
              <a:rPr lang="en-US" sz="1400" dirty="0">
                <a:latin typeface="Consolas"/>
                <a:cs typeface="Consolas"/>
              </a:rPr>
              <a:t>	print("Running main loop with sample every %s seconds..." % SLEEP_TIME)	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 err="1">
                <a:latin typeface="Consolas"/>
                <a:cs typeface="Consolas"/>
              </a:rPr>
              <a:t>sched.run_forever</a:t>
            </a:r>
            <a:r>
              <a:rPr lang="en-US" sz="1400" b="1" dirty="0">
                <a:latin typeface="Consolas"/>
                <a:cs typeface="Consolas"/>
              </a:rPr>
              <a:t>()</a:t>
            </a:r>
            <a:r>
              <a:rPr lang="en-US" sz="1400" dirty="0">
                <a:latin typeface="Consolas"/>
                <a:cs typeface="Consolas"/>
              </a:rPr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718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Server.py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464767" y="2090924"/>
            <a:ext cx="1079500" cy="889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MQTT</a:t>
            </a:r>
          </a:p>
          <a:p>
            <a:pPr algn="ctr"/>
            <a:r>
              <a:rPr lang="en-US" sz="1400" dirty="0" smtClean="0"/>
              <a:t>Adapter</a:t>
            </a:r>
            <a:endParaRPr lang="en-US" sz="1400" dirty="0"/>
          </a:p>
        </p:txBody>
      </p:sp>
      <p:sp>
        <p:nvSpPr>
          <p:cNvPr id="26" name="Rounded Rectangle 25"/>
          <p:cNvSpPr/>
          <p:nvPr/>
        </p:nvSpPr>
        <p:spPr>
          <a:xfrm>
            <a:off x="2108307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Map</a:t>
            </a:r>
          </a:p>
          <a:p>
            <a:pPr algn="ctr"/>
            <a:r>
              <a:rPr lang="en-US" sz="1400" dirty="0" smtClean="0"/>
              <a:t>to</a:t>
            </a:r>
          </a:p>
          <a:p>
            <a:pPr algn="ctr"/>
            <a:r>
              <a:rPr lang="en-US" sz="1400" dirty="0" smtClean="0"/>
              <a:t>UTF8</a:t>
            </a:r>
            <a:endParaRPr lang="en-US" sz="1400" dirty="0"/>
          </a:p>
        </p:txBody>
      </p:sp>
      <p:sp>
        <p:nvSpPr>
          <p:cNvPr id="27" name="Rounded Rectangle 26"/>
          <p:cNvSpPr/>
          <p:nvPr/>
        </p:nvSpPr>
        <p:spPr>
          <a:xfrm>
            <a:off x="3607014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Parse</a:t>
            </a:r>
          </a:p>
          <a:p>
            <a:pPr algn="ctr"/>
            <a:r>
              <a:rPr lang="en-US" sz="1400" dirty="0" smtClean="0"/>
              <a:t>JSON</a:t>
            </a:r>
            <a:endParaRPr lang="en-US" sz="1400" dirty="0"/>
          </a:p>
        </p:txBody>
      </p:sp>
      <p:sp>
        <p:nvSpPr>
          <p:cNvPr id="28" name="Rounded Rectangle 27"/>
          <p:cNvSpPr/>
          <p:nvPr/>
        </p:nvSpPr>
        <p:spPr>
          <a:xfrm>
            <a:off x="5105721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Overwrite</a:t>
            </a:r>
          </a:p>
          <a:p>
            <a:pPr algn="ctr"/>
            <a:r>
              <a:rPr lang="en-US" sz="1400" dirty="0" smtClean="0"/>
              <a:t>timestamp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604429" y="2090924"/>
            <a:ext cx="1079500" cy="889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Write to</a:t>
            </a:r>
          </a:p>
          <a:p>
            <a:pPr algn="ctr"/>
            <a:r>
              <a:rPr lang="en-US" sz="1400" dirty="0" smtClean="0"/>
              <a:t>CSV</a:t>
            </a:r>
          </a:p>
          <a:p>
            <a:pPr algn="ctr"/>
            <a:r>
              <a:rPr lang="en-US" sz="1400" dirty="0" smtClean="0"/>
              <a:t>file</a:t>
            </a:r>
            <a:endParaRPr lang="en-US" sz="1400" dirty="0"/>
          </a:p>
        </p:txBody>
      </p:sp>
      <p:cxnSp>
        <p:nvCxnSpPr>
          <p:cNvPr id="34" name="Straight Arrow Connector 33"/>
          <p:cNvCxnSpPr>
            <a:stCxn id="25" idx="3"/>
            <a:endCxn id="26" idx="1"/>
          </p:cNvCxnSpPr>
          <p:nvPr/>
        </p:nvCxnSpPr>
        <p:spPr>
          <a:xfrm>
            <a:off x="1544267" y="2535424"/>
            <a:ext cx="564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3"/>
            <a:endCxn id="27" idx="1"/>
          </p:cNvCxnSpPr>
          <p:nvPr/>
        </p:nvCxnSpPr>
        <p:spPr>
          <a:xfrm>
            <a:off x="3187807" y="2535424"/>
            <a:ext cx="4192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7" idx="3"/>
            <a:endCxn id="28" idx="1"/>
          </p:cNvCxnSpPr>
          <p:nvPr/>
        </p:nvCxnSpPr>
        <p:spPr>
          <a:xfrm>
            <a:off x="4686514" y="2535424"/>
            <a:ext cx="4192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8" idx="3"/>
            <a:endCxn id="29" idx="1"/>
          </p:cNvCxnSpPr>
          <p:nvPr/>
        </p:nvCxnSpPr>
        <p:spPr>
          <a:xfrm>
            <a:off x="6185221" y="2535424"/>
            <a:ext cx="4192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118222" y="2401940"/>
            <a:ext cx="139170" cy="266967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648250" y="2420856"/>
            <a:ext cx="139170" cy="266967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115636" y="2401684"/>
            <a:ext cx="139170" cy="266967"/>
          </a:xfrm>
          <a:prstGeom prst="rect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3431427" y="2431797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rot="5400000">
            <a:off x="1922768" y="2434003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 rot="5400000">
            <a:off x="4941275" y="2440474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 rot="5400000">
            <a:off x="6457339" y="2440474"/>
            <a:ext cx="217482" cy="207254"/>
          </a:xfrm>
          <a:prstGeom prst="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3093" y="4097726"/>
            <a:ext cx="71789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dirty="0" smtClean="0">
                <a:latin typeface="Consolas"/>
                <a:cs typeface="Consolas"/>
              </a:rPr>
              <a:t>mqtt.select</a:t>
            </a:r>
            <a:r>
              <a:rPr lang="mr-IN" sz="1600" dirty="0">
                <a:latin typeface="Consolas"/>
                <a:cs typeface="Consolas"/>
              </a:rPr>
              <a:t>(lambda m:(m.payload).decode('utf-8'))\</a:t>
            </a:r>
          </a:p>
          <a:p>
            <a:r>
              <a:rPr lang="mr-IN" sz="1600" dirty="0">
                <a:latin typeface="Consolas"/>
                <a:cs typeface="Consolas"/>
              </a:rPr>
              <a:t>    </a:t>
            </a:r>
            <a:r>
              <a:rPr lang="mr-IN" sz="1600" dirty="0" smtClean="0">
                <a:latin typeface="Consolas"/>
                <a:cs typeface="Consolas"/>
              </a:rPr>
              <a:t>.</a:t>
            </a:r>
            <a:r>
              <a:rPr lang="mr-IN" sz="1600" dirty="0">
                <a:latin typeface="Consolas"/>
                <a:cs typeface="Consolas"/>
              </a:rPr>
              <a:t>from_json(constructor=SensorEvent)\</a:t>
            </a:r>
          </a:p>
          <a:p>
            <a:r>
              <a:rPr lang="mr-IN" sz="1600" dirty="0">
                <a:latin typeface="Consolas"/>
                <a:cs typeface="Consolas"/>
              </a:rPr>
              <a:t>    </a:t>
            </a:r>
            <a:r>
              <a:rPr lang="mr-IN" sz="1600" dirty="0" smtClean="0">
                <a:latin typeface="Consolas"/>
                <a:cs typeface="Consolas"/>
              </a:rPr>
              <a:t>.</a:t>
            </a:r>
            <a:r>
              <a:rPr lang="mr-IN" sz="1600" dirty="0">
                <a:latin typeface="Consolas"/>
                <a:cs typeface="Consolas"/>
              </a:rPr>
              <a:t>select(lambda evt: SensorEvent(sensor_id=evt.sensor_id,</a:t>
            </a:r>
          </a:p>
          <a:p>
            <a:r>
              <a:rPr lang="mr-IN" sz="1600" dirty="0">
                <a:latin typeface="Consolas"/>
                <a:cs typeface="Consolas"/>
              </a:rPr>
              <a:t>                                    </a:t>
            </a:r>
            <a:r>
              <a:rPr lang="mr-IN" sz="1600" dirty="0" smtClean="0">
                <a:latin typeface="Consolas"/>
                <a:cs typeface="Consolas"/>
              </a:rPr>
              <a:t>ts</a:t>
            </a:r>
            <a:r>
              <a:rPr lang="mr-IN" sz="1600" dirty="0">
                <a:latin typeface="Consolas"/>
                <a:cs typeface="Consolas"/>
              </a:rPr>
              <a:t>=time.time(),</a:t>
            </a:r>
          </a:p>
          <a:p>
            <a:r>
              <a:rPr lang="mr-IN" sz="1600" dirty="0">
                <a:latin typeface="Consolas"/>
                <a:cs typeface="Consolas"/>
              </a:rPr>
              <a:t>                                    </a:t>
            </a:r>
            <a:r>
              <a:rPr lang="mr-IN" sz="1600" dirty="0" smtClean="0">
                <a:latin typeface="Consolas"/>
                <a:cs typeface="Consolas"/>
              </a:rPr>
              <a:t>val</a:t>
            </a:r>
            <a:r>
              <a:rPr lang="mr-IN" sz="1600" dirty="0">
                <a:latin typeface="Consolas"/>
                <a:cs typeface="Consolas"/>
              </a:rPr>
              <a:t>=evt.val)</a:t>
            </a:r>
            <a:r>
              <a:rPr lang="mr-IN" sz="1600" dirty="0" smtClean="0">
                <a:latin typeface="Consolas"/>
                <a:cs typeface="Consolas"/>
              </a:rPr>
              <a:t>)</a:t>
            </a:r>
            <a:r>
              <a:rPr lang="en-US" sz="1600" dirty="0" smtClean="0">
                <a:latin typeface="Consolas"/>
                <a:cs typeface="Consolas"/>
              </a:rPr>
              <a:t>\</a:t>
            </a:r>
            <a:endParaRPr lang="mr-IN" sz="1600" dirty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    </a:t>
            </a:r>
            <a:r>
              <a:rPr lang="mr-IN" sz="1600" dirty="0" smtClean="0">
                <a:latin typeface="Consolas"/>
                <a:cs typeface="Consolas"/>
              </a:rPr>
              <a:t>.csv_writer</a:t>
            </a:r>
            <a:r>
              <a:rPr lang="mr-IN" sz="1600" dirty="0">
                <a:latin typeface="Consolas"/>
                <a:cs typeface="Consolas"/>
              </a:rPr>
              <a:t>(filename)</a:t>
            </a: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0183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Grafana and Influxdb for a Real-time Dashboard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algn="r"/>
            <a:fld id="{F7886C9C-DC18-4195-8FD5-A50AA931D419}" type="slidenum">
              <a:rPr lang="en-US" smtClean="0"/>
              <a:pPr algn="r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Jeff Fischer</a:t>
            </a:r>
            <a:endParaRPr lang="en-US" dirty="0"/>
          </a:p>
        </p:txBody>
      </p:sp>
      <p:pic>
        <p:nvPicPr>
          <p:cNvPr id="7" name="Picture 6" descr="nodemcu_photo_nolabel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817" y="2083656"/>
            <a:ext cx="1513115" cy="868978"/>
          </a:xfrm>
          <a:prstGeom prst="rect">
            <a:avLst/>
          </a:prstGeom>
        </p:spPr>
      </p:pic>
      <p:pic>
        <p:nvPicPr>
          <p:cNvPr id="8" name="Picture 7" descr="nodemcu_photo_nolabel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817" y="3469770"/>
            <a:ext cx="1513115" cy="868978"/>
          </a:xfrm>
          <a:prstGeom prst="rect">
            <a:avLst/>
          </a:prstGeom>
        </p:spPr>
      </p:pic>
      <p:pic>
        <p:nvPicPr>
          <p:cNvPr id="9" name="Picture 8" descr="nodemcu_photo_nolabel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817" y="5001027"/>
            <a:ext cx="1513115" cy="868978"/>
          </a:xfrm>
          <a:prstGeom prst="rect">
            <a:avLst/>
          </a:prstGeom>
        </p:spPr>
      </p:pic>
      <p:sp>
        <p:nvSpPr>
          <p:cNvPr id="10" name="Can 9"/>
          <p:cNvSpPr/>
          <p:nvPr/>
        </p:nvSpPr>
        <p:spPr>
          <a:xfrm>
            <a:off x="2595480" y="3529062"/>
            <a:ext cx="921444" cy="105891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MQTT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Broker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47289" y="4261822"/>
            <a:ext cx="1397000" cy="97971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ThingFlow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Script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Can 11"/>
          <p:cNvSpPr/>
          <p:nvPr/>
        </p:nvSpPr>
        <p:spPr>
          <a:xfrm>
            <a:off x="6584582" y="4706090"/>
            <a:ext cx="1415143" cy="1531257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Influxdb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3" name="Picture 12" descr="Screen Shot 2017-05-17 at 11.05.17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6570" y="1693727"/>
            <a:ext cx="3737429" cy="23647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6991" y="1599847"/>
            <a:ext cx="1565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Sensor Systems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69184" y="1489522"/>
            <a:ext cx="907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Grafana</a:t>
            </a:r>
            <a:endParaRPr lang="en-US" sz="1600" dirty="0"/>
          </a:p>
        </p:txBody>
      </p:sp>
      <p:cxnSp>
        <p:nvCxnSpPr>
          <p:cNvPr id="17" name="Straight Arrow Connector 16"/>
          <p:cNvCxnSpPr>
            <a:stCxn id="7" idx="3"/>
          </p:cNvCxnSpPr>
          <p:nvPr/>
        </p:nvCxnSpPr>
        <p:spPr>
          <a:xfrm>
            <a:off x="1782932" y="2518145"/>
            <a:ext cx="812548" cy="12658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3"/>
            <a:endCxn id="10" idx="2"/>
          </p:cNvCxnSpPr>
          <p:nvPr/>
        </p:nvCxnSpPr>
        <p:spPr>
          <a:xfrm>
            <a:off x="1782932" y="3904259"/>
            <a:ext cx="812548" cy="1542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3"/>
          </p:cNvCxnSpPr>
          <p:nvPr/>
        </p:nvCxnSpPr>
        <p:spPr>
          <a:xfrm flipV="1">
            <a:off x="1782932" y="4338748"/>
            <a:ext cx="812548" cy="1096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90462" y="4735089"/>
            <a:ext cx="4568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056923" y="5516359"/>
            <a:ext cx="52765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1"/>
          </p:cNvCxnSpPr>
          <p:nvPr/>
        </p:nvCxnSpPr>
        <p:spPr>
          <a:xfrm flipV="1">
            <a:off x="7292154" y="3904259"/>
            <a:ext cx="2205" cy="8018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4"/>
          </p:cNvCxnSpPr>
          <p:nvPr/>
        </p:nvCxnSpPr>
        <p:spPr>
          <a:xfrm>
            <a:off x="3516924" y="4058518"/>
            <a:ext cx="2735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790462" y="4058518"/>
            <a:ext cx="0" cy="676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644289" y="4735089"/>
            <a:ext cx="4126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56923" y="4735089"/>
            <a:ext cx="0" cy="781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904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Python for </a:t>
            </a:r>
            <a:r>
              <a:rPr lang="en-US" dirty="0" err="1" smtClean="0"/>
              <a:t>IoT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High-level, easy to prototype ideas and explore options</a:t>
            </a:r>
          </a:p>
          <a:p>
            <a:r>
              <a:rPr lang="en-US" dirty="0" smtClean="0"/>
              <a:t>Runs on embedded devices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Python data analysis ecosystem</a:t>
            </a:r>
          </a:p>
          <a:p>
            <a:pPr marL="365760" lvl="1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859691" y="4720491"/>
            <a:ext cx="7476978" cy="1897258"/>
            <a:chOff x="859691" y="4720491"/>
            <a:chExt cx="7476978" cy="18972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7615" y="4720491"/>
              <a:ext cx="976924" cy="54707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59691" y="5267568"/>
              <a:ext cx="22183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Array and matrix processing</a:t>
              </a:r>
              <a:endParaRPr lang="en-US" sz="14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3030" y="4838230"/>
              <a:ext cx="1766277" cy="35899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317633" y="5197229"/>
              <a:ext cx="2279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High level data analysis tools</a:t>
              </a:r>
              <a:endParaRPr lang="en-US" sz="14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79307" y="4838230"/>
              <a:ext cx="947615" cy="35899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32770" y="5258820"/>
              <a:ext cx="2103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Numerical analysis routines</a:t>
              </a:r>
              <a:endParaRPr lang="en-US" sz="1400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364761" y="5769374"/>
              <a:ext cx="2310428" cy="848375"/>
              <a:chOff x="1364761" y="5769374"/>
              <a:chExt cx="2310428" cy="848375"/>
            </a:xfrm>
          </p:grpSpPr>
          <p:pic>
            <p:nvPicPr>
              <p:cNvPr id="13" name="Picture 12" descr="scikit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64761" y="5769374"/>
                <a:ext cx="961366" cy="522009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2480969" y="5922051"/>
                <a:ext cx="11942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n-US" dirty="0" smtClean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HMMLearn</a:t>
                </a:r>
                <a:endParaRPr lang="en-US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770165" y="6309972"/>
                <a:ext cx="14216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/>
                  <a:t>Machine learning</a:t>
                </a:r>
                <a:endParaRPr lang="en-US" sz="1400" dirty="0"/>
              </a:p>
            </p:txBody>
          </p:sp>
        </p:grpSp>
      </p:grpSp>
      <p:pic>
        <p:nvPicPr>
          <p:cNvPr id="18" name="Picture 17" descr="images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0165" y="3111498"/>
            <a:ext cx="1644162" cy="967155"/>
          </a:xfrm>
          <a:prstGeom prst="rect">
            <a:avLst/>
          </a:prstGeom>
        </p:spPr>
      </p:pic>
      <p:pic>
        <p:nvPicPr>
          <p:cNvPr id="19" name="Picture 18" descr="2821-01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5352" y="3302215"/>
            <a:ext cx="1036263" cy="77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5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Electronics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06349" y="3714313"/>
            <a:ext cx="1245956" cy="1126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</a:t>
            </a:r>
          </a:p>
          <a:p>
            <a:pPr algn="ctr"/>
            <a:r>
              <a:rPr lang="en-US" dirty="0" smtClean="0"/>
              <a:t>Supply</a:t>
            </a:r>
            <a:endParaRPr lang="en-US" dirty="0"/>
          </a:p>
        </p:txBody>
      </p:sp>
      <p:cxnSp>
        <p:nvCxnSpPr>
          <p:cNvPr id="8" name="Straight Connector 7"/>
          <p:cNvCxnSpPr>
            <a:stCxn id="6" idx="0"/>
          </p:cNvCxnSpPr>
          <p:nvPr/>
        </p:nvCxnSpPr>
        <p:spPr>
          <a:xfrm flipH="1" flipV="1">
            <a:off x="1617347" y="2516148"/>
            <a:ext cx="0" cy="11981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617347" y="4840589"/>
            <a:ext cx="0" cy="1198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17347" y="2516148"/>
            <a:ext cx="28034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534202" y="3546576"/>
            <a:ext cx="1749130" cy="14977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Circuit</a:t>
            </a:r>
            <a:endParaRPr lang="en-US" dirty="0"/>
          </a:p>
        </p:txBody>
      </p:sp>
      <p:cxnSp>
        <p:nvCxnSpPr>
          <p:cNvPr id="16" name="Straight Connector 15"/>
          <p:cNvCxnSpPr>
            <a:endCxn id="14" idx="0"/>
          </p:cNvCxnSpPr>
          <p:nvPr/>
        </p:nvCxnSpPr>
        <p:spPr>
          <a:xfrm>
            <a:off x="4408767" y="2516148"/>
            <a:ext cx="0" cy="10304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2"/>
          </p:cNvCxnSpPr>
          <p:nvPr/>
        </p:nvCxnSpPr>
        <p:spPr>
          <a:xfrm>
            <a:off x="4408767" y="5044283"/>
            <a:ext cx="0" cy="994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617347" y="6038754"/>
            <a:ext cx="28034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5658" y="3225170"/>
            <a:ext cx="84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(Vcc)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30164" y="4943489"/>
            <a:ext cx="92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(GND)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55971" y="2324441"/>
            <a:ext cx="8745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91915" y="1964991"/>
            <a:ext cx="708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Current</a:t>
            </a:r>
            <a:endParaRPr lang="en-US" sz="1400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455971" y="2752419"/>
            <a:ext cx="8745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491918" y="2752419"/>
            <a:ext cx="794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Electrons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936302" y="2272768"/>
            <a:ext cx="32472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 = Electrical Pressure</a:t>
            </a:r>
          </a:p>
          <a:p>
            <a:r>
              <a:rPr lang="en-US" dirty="0" smtClean="0"/>
              <a:t>Current = Flow of electric charge</a:t>
            </a:r>
          </a:p>
          <a:p>
            <a:r>
              <a:rPr lang="en-US" dirty="0" smtClean="0"/>
              <a:t>Resistance = Difficulty to pass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electric charge</a:t>
            </a:r>
          </a:p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050075" y="4457176"/>
            <a:ext cx="1187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Ohm’s Law</a:t>
            </a:r>
          </a:p>
          <a:p>
            <a:endParaRPr lang="en-US" dirty="0"/>
          </a:p>
          <a:p>
            <a:r>
              <a:rPr lang="en-US" dirty="0" smtClean="0"/>
              <a:t>V = I 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116326" y="5511561"/>
            <a:ext cx="10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resistance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6816819" y="5312822"/>
            <a:ext cx="420463" cy="3305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578051" y="603329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6567225" y="5346293"/>
            <a:ext cx="249594" cy="776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529780" y="6001027"/>
            <a:ext cx="88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5936302" y="5346294"/>
            <a:ext cx="243937" cy="776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46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Logic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3102911" y="2012919"/>
            <a:ext cx="11980" cy="37742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39342" y="5643360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98231" y="1828253"/>
            <a:ext cx="91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761111" y="1725358"/>
            <a:ext cx="0" cy="4722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869294" y="4969033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869294" y="2500805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869294" y="2988691"/>
            <a:ext cx="4911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30602" y="2280193"/>
            <a:ext cx="173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Vcc (5V or 3.3V)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03780" y="5439672"/>
            <a:ext cx="111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 (0V)</a:t>
            </a:r>
            <a:endParaRPr lang="en-US" dirty="0"/>
          </a:p>
        </p:txBody>
      </p:sp>
      <p:sp>
        <p:nvSpPr>
          <p:cNvPr id="18" name="Right Brace 17"/>
          <p:cNvSpPr/>
          <p:nvPr/>
        </p:nvSpPr>
        <p:spPr>
          <a:xfrm>
            <a:off x="3582124" y="2500805"/>
            <a:ext cx="227626" cy="48788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>
            <a:off x="3582124" y="4976704"/>
            <a:ext cx="227626" cy="6666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3582124" y="3127212"/>
            <a:ext cx="227626" cy="174932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123666" y="2512266"/>
            <a:ext cx="109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(“1”)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76066" y="5070340"/>
            <a:ext cx="1029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(“0”)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208890" y="3814903"/>
            <a:ext cx="1421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4928227" cy="4997500"/>
          </a:xfrm>
        </p:spPr>
        <p:txBody>
          <a:bodyPr/>
          <a:lstStyle/>
          <a:p>
            <a:r>
              <a:rPr lang="en-US" dirty="0" smtClean="0"/>
              <a:t>Do not connect power and ground directly to each other (“shorting”)</a:t>
            </a:r>
          </a:p>
          <a:p>
            <a:endParaRPr lang="en-US" dirty="0"/>
          </a:p>
          <a:p>
            <a:r>
              <a:rPr lang="en-US" dirty="0" smtClean="0"/>
              <a:t>Chips are sensitive to static discharge, be careful</a:t>
            </a:r>
          </a:p>
          <a:p>
            <a:pPr lvl="1"/>
            <a:r>
              <a:rPr lang="en-US" dirty="0" smtClean="0"/>
              <a:t>You might touch some metal (e.g. your laptop chassis before handling the electronics)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287" y="2428160"/>
            <a:ext cx="2948936" cy="245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0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Sensor System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24733" y="3858093"/>
            <a:ext cx="1844106" cy="863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381" y="2659926"/>
            <a:ext cx="744800" cy="6384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3400" y="1857157"/>
            <a:ext cx="2916940" cy="333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64832" y="4673608"/>
            <a:ext cx="2026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ESP8266 breakout board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200772" y="2159735"/>
            <a:ext cx="1622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TSL2591 Lux Sensor</a:t>
            </a:r>
          </a:p>
          <a:p>
            <a:pPr algn="ctr"/>
            <a:r>
              <a:rPr lang="en-US" sz="1400" dirty="0"/>
              <a:t>b</a:t>
            </a:r>
            <a:r>
              <a:rPr lang="en-US" sz="1400" dirty="0" smtClean="0"/>
              <a:t>reakout board</a:t>
            </a:r>
            <a:endParaRPr lang="en-US" sz="1400" dirty="0"/>
          </a:p>
        </p:txBody>
      </p: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2003781" y="3298359"/>
            <a:ext cx="0" cy="55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67841" y="3415536"/>
            <a:ext cx="709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I2C Bus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9176" y="4313396"/>
            <a:ext cx="707270" cy="155352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744934" y="2159735"/>
            <a:ext cx="1689229" cy="156959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PC/Laptop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89983" y="3286377"/>
            <a:ext cx="693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Terminal</a:t>
            </a:r>
          </a:p>
          <a:p>
            <a:r>
              <a:rPr lang="en-US" sz="1200" dirty="0" smtClean="0"/>
              <a:t>session</a:t>
            </a:r>
            <a:endParaRPr lang="en-US" sz="1200" dirty="0"/>
          </a:p>
        </p:txBody>
      </p:sp>
      <p:sp>
        <p:nvSpPr>
          <p:cNvPr id="24" name="Can 23"/>
          <p:cNvSpPr/>
          <p:nvPr/>
        </p:nvSpPr>
        <p:spPr>
          <a:xfrm>
            <a:off x="7619235" y="2802774"/>
            <a:ext cx="754761" cy="73386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MQTT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Broker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19272" y="5910702"/>
            <a:ext cx="1425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WiFi</a:t>
            </a:r>
            <a:r>
              <a:rPr lang="en-US" sz="1400" dirty="0"/>
              <a:t> </a:t>
            </a:r>
            <a:r>
              <a:rPr lang="en-US" sz="1400" dirty="0" smtClean="0"/>
              <a:t>Access Point</a:t>
            </a:r>
          </a:p>
          <a:p>
            <a:r>
              <a:rPr lang="en-US" sz="1400" dirty="0"/>
              <a:t>a</a:t>
            </a:r>
            <a:r>
              <a:rPr lang="en-US" sz="1400" dirty="0" smtClean="0"/>
              <a:t>nd Router</a:t>
            </a:r>
          </a:p>
        </p:txBody>
      </p:sp>
      <p:cxnSp>
        <p:nvCxnSpPr>
          <p:cNvPr id="27" name="Straight Connector 26"/>
          <p:cNvCxnSpPr>
            <a:stCxn id="7" idx="1"/>
          </p:cNvCxnSpPr>
          <p:nvPr/>
        </p:nvCxnSpPr>
        <p:spPr>
          <a:xfrm>
            <a:off x="3068839" y="4289814"/>
            <a:ext cx="8367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905593" y="3127212"/>
            <a:ext cx="0" cy="11626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905593" y="3124761"/>
            <a:ext cx="3078949" cy="2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micropython_version_promp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4738" y="2833986"/>
            <a:ext cx="718689" cy="5815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152177" y="2816984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USB Cable</a:t>
            </a:r>
          </a:p>
        </p:txBody>
      </p:sp>
      <p:cxnSp>
        <p:nvCxnSpPr>
          <p:cNvPr id="38" name="Straight Connector 37"/>
          <p:cNvCxnSpPr>
            <a:stCxn id="7" idx="3"/>
          </p:cNvCxnSpPr>
          <p:nvPr/>
        </p:nvCxnSpPr>
        <p:spPr>
          <a:xfrm flipH="1">
            <a:off x="862585" y="4289814"/>
            <a:ext cx="362148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62585" y="4289814"/>
            <a:ext cx="0" cy="116183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62585" y="5451653"/>
            <a:ext cx="4856591" cy="3594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390506" y="5090156"/>
            <a:ext cx="1576426" cy="14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4" idx="3"/>
          </p:cNvCxnSpPr>
          <p:nvPr/>
        </p:nvCxnSpPr>
        <p:spPr>
          <a:xfrm flipH="1">
            <a:off x="7966932" y="3536639"/>
            <a:ext cx="0" cy="1567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78492" y="5447939"/>
            <a:ext cx="14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MQTT over WiFi</a:t>
            </a:r>
          </a:p>
        </p:txBody>
      </p:sp>
    </p:spTree>
    <p:extLst>
      <p:ext uri="{BB962C8B-B14F-4D97-AF65-F5344CB8AC3E}">
        <p14:creationId xmlns:p14="http://schemas.microsoft.com/office/powerpoint/2010/main" val="381761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Hardware Assembly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Firmware and software install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 to read the sensor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Messaging with MQTT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© 2017 Jeff Fischer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4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886C9C-DC18-4195-8FD5-A50AA931D41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© 2017 Jeff Fischer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175981" y="1563818"/>
            <a:ext cx="6827942" cy="5049706"/>
            <a:chOff x="1175981" y="1563818"/>
            <a:chExt cx="6827942" cy="5049706"/>
          </a:xfrm>
        </p:grpSpPr>
        <p:pic>
          <p:nvPicPr>
            <p:cNvPr id="4" name="Picture 3" descr="IMG_2699 (1)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75981" y="1563818"/>
              <a:ext cx="6827942" cy="504970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616494" y="6274970"/>
              <a:ext cx="1195159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Breadboard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74611" y="1704608"/>
              <a:ext cx="674083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Wires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12355" y="2491047"/>
              <a:ext cx="1069524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USB Cable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47117" y="5654421"/>
              <a:ext cx="785191" cy="33855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Battery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58811" y="4210990"/>
              <a:ext cx="908923" cy="58477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TSL2591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</a:rPr>
                <a:t>Breakout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41996" y="3875407"/>
              <a:ext cx="932567" cy="58477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ESP8266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</a:rPr>
                <a:t>Breakout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16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10597</TotalTime>
  <Words>918</Words>
  <Application>Microsoft Macintosh PowerPoint</Application>
  <PresentationFormat>On-screen Show (4:3)</PresentationFormat>
  <Paragraphs>358</Paragraphs>
  <Slides>26</Slides>
  <Notes>1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Consolas</vt:lpstr>
      <vt:lpstr>Courier New</vt:lpstr>
      <vt:lpstr>Mangal</vt:lpstr>
      <vt:lpstr>Tw Cen MT</vt:lpstr>
      <vt:lpstr>Wingdings</vt:lpstr>
      <vt:lpstr>Wingdings 2</vt:lpstr>
      <vt:lpstr>Median</vt:lpstr>
      <vt:lpstr>MicroPython IoT Hackathon</vt:lpstr>
      <vt:lpstr>Today’s Agenda</vt:lpstr>
      <vt:lpstr>Why Python for IoT?</vt:lpstr>
      <vt:lpstr>Basic Electronics</vt:lpstr>
      <vt:lpstr>Digital Logic</vt:lpstr>
      <vt:lpstr>Cautions</vt:lpstr>
      <vt:lpstr>Light Sensor System Overview</vt:lpstr>
      <vt:lpstr>Steps</vt:lpstr>
      <vt:lpstr>Parts</vt:lpstr>
      <vt:lpstr>Recommended Tools</vt:lpstr>
      <vt:lpstr>Multi-testers</vt:lpstr>
      <vt:lpstr>Breadboards</vt:lpstr>
      <vt:lpstr>System with Adafruit Feather HUZZAH</vt:lpstr>
      <vt:lpstr>Today’s MQTT Setup</vt:lpstr>
      <vt:lpstr>Zip Directory Tree Structure</vt:lpstr>
      <vt:lpstr>Next Steps</vt:lpstr>
      <vt:lpstr>Thank You</vt:lpstr>
      <vt:lpstr>Feather HUZZAH: Wiring Diagram</vt:lpstr>
      <vt:lpstr>System with NodeMCU</vt:lpstr>
      <vt:lpstr>NodeMCU: Wiring Diagram</vt:lpstr>
      <vt:lpstr>Reading the Light Sensor</vt:lpstr>
      <vt:lpstr>MQTT</vt:lpstr>
      <vt:lpstr>Client.py: Send events to MQTT</vt:lpstr>
      <vt:lpstr>Client.py: Send events to MQTT</vt:lpstr>
      <vt:lpstr>Server.py</vt:lpstr>
      <vt:lpstr>Using Grafana and Influxdb for a Real-time Dashboard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 Events:</dc:title>
  <dc:creator>No Way</dc:creator>
  <cp:lastModifiedBy>Microsoft Office User</cp:lastModifiedBy>
  <cp:revision>221</cp:revision>
  <cp:lastPrinted>2017-08-09T03:09:33Z</cp:lastPrinted>
  <dcterms:created xsi:type="dcterms:W3CDTF">2016-06-02T00:05:22Z</dcterms:created>
  <dcterms:modified xsi:type="dcterms:W3CDTF">2017-08-09T03:17:53Z</dcterms:modified>
</cp:coreProperties>
</file>